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54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7.jpeg" ContentType="image/jpeg"/>
  <Override PartName="/ppt/media/image27.png" ContentType="image/png"/>
  <Override PartName="/ppt/media/image21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9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9.jpeg" ContentType="image/jpeg"/>
  <Override PartName="/ppt/media/image11.png" ContentType="image/png"/>
  <Override PartName="/ppt/media/image48.png" ContentType="image/png"/>
  <Override PartName="/ppt/media/image5.jpeg" ContentType="image/jpeg"/>
  <Override PartName="/ppt/media/image50.png" ContentType="image/png"/>
  <Override PartName="/ppt/media/image1.png" ContentType="image/png"/>
  <Override PartName="/ppt/media/image33.png" ContentType="image/png"/>
  <Override PartName="/ppt/media/image30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39.png" ContentType="image/png"/>
  <Override PartName="/ppt/media/image41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.png" ContentType="image/png"/>
  <Override PartName="/ppt/media/image49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42.png" ContentType="image/png"/>
  <Override PartName="/ppt/media/image10.jpeg" ContentType="image/jpeg"/>
  <Override PartName="/ppt/media/image20.png" ContentType="image/png"/>
  <Override PartName="/ppt/media/image6.jpeg" ContentType="image/jpeg"/>
  <Override PartName="/ppt/media/image18.png" ContentType="image/png"/>
  <Override PartName="/ppt/media/image13.png" ContentType="image/png"/>
  <Override PartName="/ppt/media/image4.png" ContentType="image/png"/>
  <Override PartName="/ppt/media/image36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51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5.xml.rels" ContentType="application/vnd.openxmlformats-package.relationships+xml"/>
  <Override PartName="/ppt/slides/_rels/slide41.xml.rels" ContentType="application/vnd.openxmlformats-package.relationships+xml"/>
  <Override PartName="/ppt/slides/_rels/slide39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3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03" r:id="rId7"/>
    <p:sldMasterId id="214748370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slideMaster" Target="slideMasters/slideMaster25.xml"/><Relationship Id="rId5" Type="http://schemas.openxmlformats.org/officeDocument/2006/relationships/slideMaster" Target="slideMasters/slideMaster37.xml"/><Relationship Id="rId6" Type="http://schemas.openxmlformats.org/officeDocument/2006/relationships/slideMaster" Target="slideMasters/slideMaster49.xml"/><Relationship Id="rId7" Type="http://schemas.openxmlformats.org/officeDocument/2006/relationships/slideMaster" Target="slideMasters/slideMaster51.xml"/><Relationship Id="rId8" Type="http://schemas.openxmlformats.org/officeDocument/2006/relationships/slideMaster" Target="slideMasters/slideMaster5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675FD7C-5513-4B31-8807-ABEF02450249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26E82A-19C1-4A11-9A77-B15C46C5474F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5AC1E3-06E5-4A79-85E7-8FDA88A0A233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1943C6-CBE0-4B62-B451-1DFCDD72E487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DEC838-0D6C-45A1-96D0-855291224945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CC74A6-D16C-4C83-84A0-05ECD46F3B76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CB0273-61AF-4C44-B0DE-386CDA217004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968EAB-4C47-415A-9FAD-2DE1394CD5E1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sldNum" idx="26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2A6EDA-2F42-483F-8115-BC4369864664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sldNum" idx="2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94A90B-8DAC-42FC-84B1-1A85FB378A4E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 idx="28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070B49-6A87-4C85-8EBC-BC08800979E0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29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55840E-BCE4-419E-A4A0-EDB28B9C85C5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89B5BF-23DD-403F-8CA8-3D31D4A32DC8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913E5B-2823-49C3-B544-985DB4EE8B67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251119-82E9-4B9C-838D-25C72192A6B2}" type="slidenum"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sldNum" idx="1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50D939-D122-4CC3-8952-381910215D1E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sldNum" idx="2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07B504-8EF1-4DC4-9847-369EC21838FA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3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359911-AFDD-4793-944D-ECAA64FA36A4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4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58268B-69C8-4CF9-89FC-505E5B76573D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Num" idx="5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11D7DC-E2F3-48C2-83B2-21A8F5CF110B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6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BBFE0C-F198-40D6-A882-D68A08A1F6D2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7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6F2BAC-7200-4FAE-BA47-F21A1E97DED0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8"/>
          <p:cNvSpPr>
            <a:spLocks noGrp="1"/>
          </p:cNvSpPr>
          <p:nvPr>
            <p:ph type="sldNum" idx="8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B24A9E-2DD9-47D6-9F8C-5143AB763A84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ldNum" idx="9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DE7968-5210-4823-83A9-CB82956646A6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ldNum" idx="10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4F5454-BF4C-4D71-A942-B8CE7E31A437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11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A2C48E5-3D36-46E3-A95F-BFB30FC3A961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12"/>
          </p:nvPr>
        </p:nvSpPr>
        <p:spPr>
          <a:xfrm>
            <a:off x="11296800" y="6217200"/>
            <a:ext cx="72756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570A03-2D7D-4603-AC4F-C19475F91A22}" type="slidenum">
              <a:rPr b="0" lang="en" sz="1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10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4_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10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06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248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1240" cy="189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  <p:sldLayoutId id="2147483702" r:id="rId3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2"/>
    <p:sldLayoutId id="2147483707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5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5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5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themewagon.com/" TargetMode="External"/><Relationship Id="rId2" Type="http://schemas.openxmlformats.org/officeDocument/2006/relationships/hyperlink" Target="https://www.deepseek.com/" TargetMode="External"/><Relationship Id="rId3" Type="http://schemas.openxmlformats.org/officeDocument/2006/relationships/hyperlink" Target="https://copilot.microsoft.com/" TargetMode="External"/><Relationship Id="rId4" Type="http://schemas.openxmlformats.org/officeDocument/2006/relationships/hyperlink" Target="https://careers.hyatt.com/en-US/careers/" TargetMode="External"/><Relationship Id="rId5" Type="http://schemas.openxmlformats.org/officeDocument/2006/relationships/hyperlink" Target="https://www.doubao.com/chat/" TargetMode="External"/><Relationship Id="rId6" Type="http://schemas.openxmlformats.org/officeDocument/2006/relationships/hyperlink" Target="https://www.kimi.com/" TargetMode="External"/><Relationship Id="rId7" Type="http://schemas.openxmlformats.org/officeDocument/2006/relationships/slideLayout" Target="../slideLayouts/slideLayout5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5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5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5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5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5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5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5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5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 1" descr="https://kimi-img.moonshot.cn/pub/slides/slides_tmpl/image/25-09-04-15:17:07-d2sjpsu1bb2p4onbqdng.png"/>
          <p:cNvPicPr/>
          <p:nvPr/>
        </p:nvPicPr>
        <p:blipFill>
          <a:blip r:embed="rId1"/>
          <a:stretch/>
        </p:blipFill>
        <p:spPr>
          <a:xfrm>
            <a:off x="720" y="0"/>
            <a:ext cx="12203280" cy="6869880"/>
          </a:xfrm>
          <a:prstGeom prst="rect">
            <a:avLst/>
          </a:prstGeom>
          <a:noFill/>
          <a:ln w="0">
            <a:solidFill>
              <a:srgbClr val="0e8afe"/>
            </a:solidFill>
          </a:ln>
        </p:spPr>
      </p:pic>
      <p:pic>
        <p:nvPicPr>
          <p:cNvPr id="170" name="Picture 2" descr=""/>
          <p:cNvPicPr/>
          <p:nvPr/>
        </p:nvPicPr>
        <p:blipFill>
          <a:blip r:embed="rId2"/>
          <a:stretch/>
        </p:blipFill>
        <p:spPr>
          <a:xfrm>
            <a:off x="8285760" y="4897800"/>
            <a:ext cx="3528720" cy="197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TextBox 3"/>
          <p:cNvSpPr/>
          <p:nvPr/>
        </p:nvSpPr>
        <p:spPr>
          <a:xfrm>
            <a:off x="623520" y="1588680"/>
            <a:ext cx="603360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CT290DS007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Python </a:t>
            </a:r>
            <a:r>
              <a:rPr b="1" lang="zh-TW" sz="2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網站框架開發助理證書課程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Box 4"/>
          <p:cNvSpPr/>
          <p:nvPr/>
        </p:nvSpPr>
        <p:spPr>
          <a:xfrm>
            <a:off x="709920" y="4897800"/>
            <a:ext cx="3429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1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學員</a:t>
            </a:r>
            <a:r>
              <a:rPr b="1" lang="en-US" sz="1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:  </a:t>
            </a:r>
            <a:r>
              <a:rPr b="1" lang="en-HK" sz="1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Edward Tsang (2)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HK" sz="1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           Sam Wong (5)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HK" sz="1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           Anita Tam (7)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HK" sz="1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           Maria Yim (11)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 0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 21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9" name="Image 18" descr="https://kimi-img.moonshot.cn/pub/slides/slides_tmpl/image/25-09-04-15:17:09-d2sjpte1bb2p4onbqdt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Text 22"/>
          <p:cNvSpPr/>
          <p:nvPr/>
        </p:nvSpPr>
        <p:spPr>
          <a:xfrm>
            <a:off x="1044000" y="1406880"/>
            <a:ext cx="894924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TW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前端模板系統問題 – </a:t>
            </a: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pulldown menu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23"/>
          <p:cNvSpPr/>
          <p:nvPr/>
        </p:nvSpPr>
        <p:spPr>
          <a:xfrm>
            <a:off x="1239840" y="3375720"/>
            <a:ext cx="43138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問題描述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Text 24"/>
          <p:cNvSpPr/>
          <p:nvPr/>
        </p:nvSpPr>
        <p:spPr>
          <a:xfrm>
            <a:off x="1334160" y="3795840"/>
            <a:ext cx="41252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pulldown menu </a:t>
            </a:r>
            <a:r>
              <a:rPr b="0" lang="zh-CN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會被下面組件</a:t>
            </a: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遮蓋，導致使用者無法點選選項。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Text 31"/>
          <p:cNvSpPr/>
          <p:nvPr/>
        </p:nvSpPr>
        <p:spPr>
          <a:xfrm>
            <a:off x="6316200" y="3356640"/>
            <a:ext cx="43138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解決方案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Text 32"/>
          <p:cNvSpPr/>
          <p:nvPr/>
        </p:nvSpPr>
        <p:spPr>
          <a:xfrm>
            <a:off x="5997600" y="3776760"/>
            <a:ext cx="4951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在</a:t>
            </a: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style.css</a:t>
            </a: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內，將</a:t>
            </a: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pulldown menu</a:t>
            </a: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下面組件的 </a:t>
            </a:r>
            <a:r>
              <a:rPr b="0" lang="en-HK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z-index</a:t>
            </a:r>
            <a:r>
              <a:rPr b="0" lang="en-HK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由原本的</a:t>
            </a:r>
            <a:r>
              <a:rPr b="0" lang="en-HK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1</a:t>
            </a: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改為</a:t>
            </a:r>
            <a:r>
              <a:rPr b="0" lang="en-HK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0</a:t>
            </a:r>
            <a:r>
              <a:rPr b="0" lang="zh-TW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 19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Google Shape;177;p 2" descr=""/>
          <p:cNvPicPr/>
          <p:nvPr/>
        </p:nvPicPr>
        <p:blipFill>
          <a:blip r:embed="rId2"/>
          <a:stretch/>
        </p:blipFill>
        <p:spPr>
          <a:xfrm>
            <a:off x="631440" y="1190880"/>
            <a:ext cx="11029680" cy="532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Text 29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Pulldown Menus Overlapping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Google Shape;178;p 2"/>
          <p:cNvSpPr/>
          <p:nvPr/>
        </p:nvSpPr>
        <p:spPr>
          <a:xfrm>
            <a:off x="2697480" y="3361680"/>
            <a:ext cx="1441080" cy="2353680"/>
          </a:xfrm>
          <a:prstGeom prst="ellipse">
            <a:avLst/>
          </a:prstGeom>
          <a:noFill/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 20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Google Shape;184;p 2" descr=""/>
          <p:cNvPicPr/>
          <p:nvPr/>
        </p:nvPicPr>
        <p:blipFill>
          <a:blip r:embed="rId2"/>
          <a:stretch/>
        </p:blipFill>
        <p:spPr>
          <a:xfrm>
            <a:off x="622800" y="1152720"/>
            <a:ext cx="10930320" cy="52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1" name="Text 30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style.css / z-index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Google Shape;185;p 2"/>
          <p:cNvSpPr/>
          <p:nvPr/>
        </p:nvSpPr>
        <p:spPr>
          <a:xfrm rot="16200000">
            <a:off x="3232440" y="2380680"/>
            <a:ext cx="1171080" cy="317124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 23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Google Shape;191;p 2" descr=""/>
          <p:cNvPicPr/>
          <p:nvPr/>
        </p:nvPicPr>
        <p:blipFill>
          <a:blip r:embed="rId2"/>
          <a:stretch/>
        </p:blipFill>
        <p:spPr>
          <a:xfrm>
            <a:off x="671760" y="1188000"/>
            <a:ext cx="11025360" cy="514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5" name="Text 34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Fixed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Google Shape;192;p 2"/>
          <p:cNvSpPr/>
          <p:nvPr/>
        </p:nvSpPr>
        <p:spPr>
          <a:xfrm>
            <a:off x="4112640" y="3428280"/>
            <a:ext cx="1703160" cy="2663280"/>
          </a:xfrm>
          <a:prstGeom prst="ellipse">
            <a:avLst/>
          </a:prstGeom>
          <a:noFill/>
          <a:ln w="3816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 33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Text 41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9" name="Image 24" descr="https://kimi-img.moonshot.cn/pub/slides/slides_tmpl/image/25-09-04-15:17:08-d2sjpt61bb2p4onbqds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" name="Text 42"/>
          <p:cNvSpPr/>
          <p:nvPr/>
        </p:nvSpPr>
        <p:spPr>
          <a:xfrm>
            <a:off x="1523880" y="4954320"/>
            <a:ext cx="883224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TW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前端模板系統問題 – </a:t>
            </a: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accordion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Text 43"/>
          <p:cNvSpPr/>
          <p:nvPr/>
        </p:nvSpPr>
        <p:spPr>
          <a:xfrm>
            <a:off x="1005120" y="1758240"/>
            <a:ext cx="52394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2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問題描述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Text 44"/>
          <p:cNvSpPr/>
          <p:nvPr/>
        </p:nvSpPr>
        <p:spPr>
          <a:xfrm>
            <a:off x="1009440" y="2222640"/>
            <a:ext cx="50418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Accordion </a:t>
            </a:r>
            <a:r>
              <a:rPr b="0" lang="zh-TW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無法正常展開或收合。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Text 45"/>
          <p:cNvSpPr/>
          <p:nvPr/>
        </p:nvSpPr>
        <p:spPr>
          <a:xfrm>
            <a:off x="6770520" y="1758240"/>
            <a:ext cx="449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2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解決方案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Text 46"/>
          <p:cNvSpPr/>
          <p:nvPr/>
        </p:nvSpPr>
        <p:spPr>
          <a:xfrm>
            <a:off x="6771240" y="2208600"/>
            <a:ext cx="457416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HK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bootstrap</a:t>
            </a:r>
            <a:r>
              <a:rPr b="0" lang="zh-TW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由原來的</a:t>
            </a:r>
            <a:r>
              <a:rPr b="0" lang="en-HK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4.x </a:t>
            </a:r>
            <a:r>
              <a:rPr b="0" lang="zh-TW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改為 </a:t>
            </a:r>
            <a:r>
              <a:rPr b="0" lang="en-HK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5.x</a:t>
            </a:r>
            <a:r>
              <a:rPr b="0" lang="zh-TW" sz="1600" strike="noStrike" u="none">
                <a:solidFill>
                  <a:schemeClr val="lt1"/>
                </a:solidFill>
                <a:effectLst/>
                <a:uFillTx/>
                <a:latin typeface="Arial"/>
                <a:ea typeface="DejaVu Sans"/>
              </a:rPr>
              <a:t>。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31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Google Shape;218;p 2" descr=""/>
          <p:cNvPicPr/>
          <p:nvPr/>
        </p:nvPicPr>
        <p:blipFill>
          <a:blip r:embed="rId2"/>
          <a:stretch/>
        </p:blipFill>
        <p:spPr>
          <a:xfrm>
            <a:off x="606960" y="1176480"/>
            <a:ext cx="11090160" cy="522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7" name="Text 35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accordion / bootstrap 5.0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 36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Text 37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0" name="Image 25" descr="https://kimi-img.moonshot.cn/pub/slides/slides_tmpl/image/25-09-04-15:17:10-d2sjptm1bb2p4onbqdu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6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Text 38"/>
          <p:cNvSpPr/>
          <p:nvPr/>
        </p:nvSpPr>
        <p:spPr>
          <a:xfrm>
            <a:off x="546480" y="847440"/>
            <a:ext cx="3331080" cy="25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zh-TW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前端模板系統問題 – </a:t>
            </a: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modal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Text 39"/>
          <p:cNvSpPr/>
          <p:nvPr/>
        </p:nvSpPr>
        <p:spPr>
          <a:xfrm>
            <a:off x="3880800" y="1452960"/>
            <a:ext cx="43138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18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問題描述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 40"/>
          <p:cNvSpPr/>
          <p:nvPr/>
        </p:nvSpPr>
        <p:spPr>
          <a:xfrm>
            <a:off x="4330800" y="1829520"/>
            <a:ext cx="341424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US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modal </a:t>
            </a:r>
            <a:r>
              <a:rPr b="0" lang="zh-TW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開啟被</a:t>
            </a:r>
            <a:r>
              <a:rPr b="0" lang="en-US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navbar</a:t>
            </a:r>
            <a:r>
              <a:rPr b="0" lang="zh-TW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遮罩。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 49"/>
          <p:cNvSpPr/>
          <p:nvPr/>
        </p:nvSpPr>
        <p:spPr>
          <a:xfrm>
            <a:off x="7875000" y="3644280"/>
            <a:ext cx="431388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18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解決方案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 50"/>
          <p:cNvSpPr/>
          <p:nvPr/>
        </p:nvSpPr>
        <p:spPr>
          <a:xfrm>
            <a:off x="8324640" y="3955320"/>
            <a:ext cx="34142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zh-TW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在</a:t>
            </a:r>
            <a:r>
              <a:rPr b="0" lang="en-US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div class</a:t>
            </a:r>
            <a:r>
              <a:rPr b="0" lang="zh-TW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內加入</a:t>
            </a:r>
            <a:r>
              <a:rPr b="0" lang="en-US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modal-dialog-centered</a:t>
            </a:r>
            <a:r>
              <a:rPr b="0" lang="zh-TW" sz="1400" strike="noStrike" u="none">
                <a:solidFill>
                  <a:schemeClr val="dk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DejaVu Sans"/>
              </a:rPr>
              <a:t>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26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Google Shape;224;p 2" descr=""/>
          <p:cNvPicPr/>
          <p:nvPr/>
        </p:nvPicPr>
        <p:blipFill>
          <a:blip r:embed="rId2"/>
          <a:stretch/>
        </p:blipFill>
        <p:spPr>
          <a:xfrm>
            <a:off x="615240" y="1191600"/>
            <a:ext cx="11081880" cy="525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Text 47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modal popup position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 27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0" name="Google Shape;230;p 2" descr=""/>
          <p:cNvPicPr/>
          <p:nvPr/>
        </p:nvPicPr>
        <p:blipFill>
          <a:blip r:embed="rId2"/>
          <a:stretch/>
        </p:blipFill>
        <p:spPr>
          <a:xfrm>
            <a:off x="583200" y="1176120"/>
            <a:ext cx="10933920" cy="522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1" name="Text 48"/>
          <p:cNvSpPr/>
          <p:nvPr/>
        </p:nvSpPr>
        <p:spPr>
          <a:xfrm>
            <a:off x="1798920" y="21780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2" name="Text 52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.modal-dialog-centered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Google Shape;231;p 2"/>
          <p:cNvSpPr/>
          <p:nvPr/>
        </p:nvSpPr>
        <p:spPr>
          <a:xfrm rot="16200000">
            <a:off x="5605200" y="1028520"/>
            <a:ext cx="1006920" cy="433764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 28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Google Shape;237;p 2" descr=""/>
          <p:cNvPicPr/>
          <p:nvPr/>
        </p:nvPicPr>
        <p:blipFill>
          <a:blip r:embed="rId2"/>
          <a:stretch/>
        </p:blipFill>
        <p:spPr>
          <a:xfrm>
            <a:off x="610920" y="1152000"/>
            <a:ext cx="11086200" cy="532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Text 51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fixed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 45" descr="https://kimi-img.moonshot.cn/pub/slides/slides_tmpl/image/25-09-04-15:17:07-d2sjpsu1bb2p4onbqdng.png"/>
          <p:cNvPicPr/>
          <p:nvPr/>
        </p:nvPicPr>
        <p:blipFill>
          <a:blip r:embed="rId1"/>
          <a:stretch/>
        </p:blipFill>
        <p:spPr>
          <a:xfrm>
            <a:off x="720" y="0"/>
            <a:ext cx="12203280" cy="6869880"/>
          </a:xfrm>
          <a:prstGeom prst="rect">
            <a:avLst/>
          </a:prstGeom>
          <a:noFill/>
          <a:ln w="0">
            <a:solidFill>
              <a:srgbClr val="0e8afe"/>
            </a:solidFill>
          </a:ln>
        </p:spPr>
      </p:pic>
      <p:pic>
        <p:nvPicPr>
          <p:cNvPr id="174" name="Picture 3" descr=""/>
          <p:cNvPicPr/>
          <p:nvPr/>
        </p:nvPicPr>
        <p:blipFill>
          <a:blip r:embed="rId2"/>
          <a:stretch/>
        </p:blipFill>
        <p:spPr>
          <a:xfrm>
            <a:off x="8285760" y="4897800"/>
            <a:ext cx="3528720" cy="19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47160" y="302040"/>
            <a:ext cx="12191040" cy="629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 29" descr="https://kimi-img.moonshot.cn/pub/slides/slides_tmpl/image/25-09-04-15:17:11-d2sjptu1bb2p4onbqe2g.jpeg"/>
          <p:cNvPicPr/>
          <p:nvPr/>
        </p:nvPicPr>
        <p:blipFill>
          <a:blip r:embed="rId1"/>
          <a:stretch/>
        </p:blipFill>
        <p:spPr>
          <a:xfrm>
            <a:off x="1440" y="16344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8" name="Text 61"/>
          <p:cNvSpPr/>
          <p:nvPr/>
        </p:nvSpPr>
        <p:spPr>
          <a:xfrm>
            <a:off x="2880000" y="523800"/>
            <a:ext cx="791820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zh-TW" sz="3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動態互動功能失效 </a:t>
            </a: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- classynav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 62"/>
          <p:cNvSpPr/>
          <p:nvPr/>
        </p:nvSpPr>
        <p:spPr>
          <a:xfrm>
            <a:off x="955080" y="1618560"/>
            <a:ext cx="271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0" name="Text 63"/>
          <p:cNvSpPr/>
          <p:nvPr/>
        </p:nvSpPr>
        <p:spPr>
          <a:xfrm>
            <a:off x="573840" y="2001960"/>
            <a:ext cx="347328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1" name="Text 64"/>
          <p:cNvSpPr/>
          <p:nvPr/>
        </p:nvSpPr>
        <p:spPr>
          <a:xfrm>
            <a:off x="4738680" y="1618560"/>
            <a:ext cx="271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2" name="Text 65"/>
          <p:cNvSpPr/>
          <p:nvPr/>
        </p:nvSpPr>
        <p:spPr>
          <a:xfrm>
            <a:off x="7003080" y="1478880"/>
            <a:ext cx="2711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zh-Hant" sz="2000" strike="noStrike" u="none">
                <a:solidFill>
                  <a:schemeClr val="lt1"/>
                </a:solidFill>
                <a:effectLst/>
                <a:uFillTx/>
                <a:latin typeface="MiSans"/>
                <a:ea typeface="MiSans"/>
              </a:rPr>
              <a:t>解決方案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Text 66"/>
          <p:cNvSpPr/>
          <p:nvPr/>
        </p:nvSpPr>
        <p:spPr>
          <a:xfrm>
            <a:off x="6663600" y="1774800"/>
            <a:ext cx="3473280" cy="15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zh-TW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起初我們嘗試改變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classynav</a:t>
            </a:r>
            <a:r>
              <a:rPr b="0" lang="zh-TW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載入的次序，甚至暫停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javascript call. </a:t>
            </a:r>
            <a:r>
              <a:rPr b="0" lang="zh-TW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但這只能解決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&lt;</a:t>
            </a:r>
            <a:r>
              <a:rPr b="0" lang="zh-TW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的問題。最後，我們用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bootstrap 5.x</a:t>
            </a:r>
            <a:r>
              <a:rPr b="0" lang="zh-TW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的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navbar</a:t>
            </a:r>
            <a:r>
              <a:rPr b="0" lang="zh-TW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重新編寫。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4" name="Text 67"/>
          <p:cNvSpPr/>
          <p:nvPr/>
        </p:nvSpPr>
        <p:spPr>
          <a:xfrm>
            <a:off x="2264760" y="1506600"/>
            <a:ext cx="271152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zh-Hant" sz="2000" strike="noStrike" u="none">
                <a:solidFill>
                  <a:schemeClr val="lt1"/>
                </a:solidFill>
                <a:effectLst/>
                <a:uFillTx/>
                <a:latin typeface="MiSans"/>
                <a:ea typeface="MiSans"/>
              </a:rPr>
              <a:t>問題描述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Text 68"/>
          <p:cNvSpPr/>
          <p:nvPr/>
        </p:nvSpPr>
        <p:spPr>
          <a:xfrm>
            <a:off x="1883880" y="1783080"/>
            <a:ext cx="3829680" cy="19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zh-CN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首先在右上角會多出一個符號，有時是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&lt;, </a:t>
            </a:r>
            <a:r>
              <a:rPr b="0" lang="zh-CN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有時是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&gt; </a:t>
            </a:r>
            <a:r>
              <a:rPr b="0" lang="zh-CN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。有時是白色，有時是黑色。另外，就是漢堡包未能彈出。而</a:t>
            </a:r>
            <a:r>
              <a:rPr b="0" lang="en-US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classynav</a:t>
            </a:r>
            <a:r>
              <a:rPr b="0" lang="zh-CN" sz="1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本身沒有”著燈”這功能。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 53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Extra &lt; after logged in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6052680" y="2828520"/>
            <a:ext cx="179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68" name="Google Shape;86;p 2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11657160" cy="6157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9" name="Google Shape;206;p 1"/>
          <p:cNvSpPr/>
          <p:nvPr/>
        </p:nvSpPr>
        <p:spPr>
          <a:xfrm rot="16200000">
            <a:off x="10752840" y="846720"/>
            <a:ext cx="1278360" cy="160020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 54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Toggler not working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1" name="Google Shape;106;p 1" descr=""/>
          <p:cNvPicPr/>
          <p:nvPr/>
        </p:nvPicPr>
        <p:blipFill>
          <a:blip r:embed="rId1"/>
          <a:stretch/>
        </p:blipFill>
        <p:spPr>
          <a:xfrm>
            <a:off x="4114800" y="1143000"/>
            <a:ext cx="4097160" cy="6194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2" name="Google Shape;206;p 3"/>
          <p:cNvSpPr/>
          <p:nvPr/>
        </p:nvSpPr>
        <p:spPr>
          <a:xfrm rot="16200000">
            <a:off x="7018920" y="1989720"/>
            <a:ext cx="1278360" cy="160020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32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Google Shape;205;p 2" descr=""/>
          <p:cNvPicPr/>
          <p:nvPr/>
        </p:nvPicPr>
        <p:blipFill>
          <a:blip r:embed="rId2"/>
          <a:stretch/>
        </p:blipFill>
        <p:spPr>
          <a:xfrm>
            <a:off x="603360" y="1152720"/>
            <a:ext cx="11093760" cy="525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5" name="Text 55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base.html / classy-nav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Google Shape;206;p 2"/>
          <p:cNvSpPr/>
          <p:nvPr/>
        </p:nvSpPr>
        <p:spPr>
          <a:xfrm rot="16200000">
            <a:off x="4437000" y="1446480"/>
            <a:ext cx="1278360" cy="532188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 33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36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Text 56"/>
          <p:cNvSpPr/>
          <p:nvPr/>
        </p:nvSpPr>
        <p:spPr>
          <a:xfrm>
            <a:off x="1798920" y="21816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fixed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169200" y="914400"/>
            <a:ext cx="11945160" cy="6170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 57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Text 58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2" name="Image 34" descr="https://kimi-img.moonshot.cn/pub/slides/slides_tmpl/image/25-09-04-15:17:08-d2sjpt61bb2p4onbqdq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Text 59"/>
          <p:cNvSpPr/>
          <p:nvPr/>
        </p:nvSpPr>
        <p:spPr>
          <a:xfrm>
            <a:off x="2363040" y="1285920"/>
            <a:ext cx="6626160" cy="6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zh-TW" sz="3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網站效能優化挑戰 </a:t>
            </a: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– </a:t>
            </a: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i18n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Text 60"/>
          <p:cNvSpPr/>
          <p:nvPr/>
        </p:nvSpPr>
        <p:spPr>
          <a:xfrm>
            <a:off x="2286000" y="2364120"/>
            <a:ext cx="7160040" cy="10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zh-Hant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嘗試使用</a:t>
            </a:r>
            <a:r>
              <a:rPr b="0" lang="en-US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i18n</a:t>
            </a:r>
            <a:r>
              <a:rPr b="0" lang="zh-Hant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在</a:t>
            </a:r>
            <a:r>
              <a:rPr b="0" lang="en-US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navbar</a:t>
            </a:r>
            <a:r>
              <a:rPr b="0" lang="zh-Hant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會部份</a:t>
            </a:r>
            <a:r>
              <a:rPr b="0" lang="en-US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buttons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Text 70"/>
          <p:cNvSpPr/>
          <p:nvPr/>
        </p:nvSpPr>
        <p:spPr>
          <a:xfrm>
            <a:off x="2304360" y="2783160"/>
            <a:ext cx="7160040" cy="25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69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i18n - navbar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457200" y="952560"/>
            <a:ext cx="11428560" cy="5904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 35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7200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9" name="Text 72"/>
          <p:cNvSpPr/>
          <p:nvPr/>
        </p:nvSpPr>
        <p:spPr>
          <a:xfrm>
            <a:off x="1798920" y="21816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DejaVu Sans"/>
              </a:rPr>
              <a:t>i18n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0" name="Google Shape;161;p 2" descr=""/>
          <p:cNvPicPr/>
          <p:nvPr/>
        </p:nvPicPr>
        <p:blipFill>
          <a:blip r:embed="rId2"/>
          <a:stretch/>
        </p:blipFill>
        <p:spPr>
          <a:xfrm>
            <a:off x="628200" y="1136520"/>
            <a:ext cx="11270880" cy="527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1" name="Google Shape;162;p 2"/>
          <p:cNvSpPr/>
          <p:nvPr/>
        </p:nvSpPr>
        <p:spPr>
          <a:xfrm rot="16200000">
            <a:off x="8857080" y="2402640"/>
            <a:ext cx="1440000" cy="356364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 36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7200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3" name="Text 71"/>
          <p:cNvSpPr/>
          <p:nvPr/>
        </p:nvSpPr>
        <p:spPr>
          <a:xfrm>
            <a:off x="1371600" y="278280"/>
            <a:ext cx="9601200" cy="5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3200" strike="noStrike" u="none">
                <a:solidFill>
                  <a:srgbClr val="098ff8"/>
                </a:solidFill>
                <a:effectLst/>
                <a:uFillTx/>
                <a:latin typeface="MiSans"/>
                <a:ea typeface="DejaVu Sans"/>
              </a:rPr>
              <a:t>python manage.py makemessages -l zh-Hant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4" name="Google Shape;168;p 2" descr=""/>
          <p:cNvPicPr/>
          <p:nvPr/>
        </p:nvPicPr>
        <p:blipFill>
          <a:blip r:embed="rId2"/>
          <a:stretch/>
        </p:blipFill>
        <p:spPr>
          <a:xfrm>
            <a:off x="620640" y="1136520"/>
            <a:ext cx="11181600" cy="5373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 73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Text 78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7" name="Image 37" descr="https://kimi-img.moonshot.cn/pub/slides/slides_tmpl/image/25-09-04-15:17:07-d2sjpsu1bb2p4onbqdog.png"/>
          <p:cNvPicPr/>
          <p:nvPr/>
        </p:nvPicPr>
        <p:blipFill>
          <a:blip r:embed="rId1"/>
          <a:stretch/>
        </p:blipFill>
        <p:spPr>
          <a:xfrm>
            <a:off x="0" y="936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8" name="Text 79"/>
          <p:cNvSpPr/>
          <p:nvPr/>
        </p:nvSpPr>
        <p:spPr>
          <a:xfrm>
            <a:off x="3321360" y="1034640"/>
            <a:ext cx="551916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zh-TW" sz="3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網站效能優化挑戰 </a:t>
            </a:r>
            <a:r>
              <a:rPr b="1" lang="en-US" sz="3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– </a:t>
            </a:r>
            <a:r>
              <a:rPr b="1" lang="en-US" sz="3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date picker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Text 80"/>
          <p:cNvSpPr/>
          <p:nvPr/>
        </p:nvSpPr>
        <p:spPr>
          <a:xfrm>
            <a:off x="3638880" y="1888920"/>
            <a:ext cx="491076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Hant" sz="2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問題描述與解決方案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0" name="Text 81"/>
          <p:cNvSpPr/>
          <p:nvPr/>
        </p:nvSpPr>
        <p:spPr>
          <a:xfrm>
            <a:off x="3638880" y="2444400"/>
            <a:ext cx="4910760" cy="10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zh-TW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因為新增了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checkin</a:t>
            </a:r>
            <a:r>
              <a:rPr b="0" lang="zh-TW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和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checkout</a:t>
            </a:r>
            <a:r>
              <a:rPr b="0" lang="zh-TW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兩個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data input</a:t>
            </a:r>
            <a:r>
              <a:rPr b="0" lang="zh-TW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，為方便用家輸入，找來</a:t>
            </a: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flatpickr</a:t>
            </a:r>
            <a:r>
              <a:rPr b="0" lang="zh-TW" sz="14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42" descr="https://kimi-img.moonshot.cn/pub/slides/slides_tmpl/image/25-09-04-15:17:06-d2sjpsm1bb2p4onbqdm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Text 92"/>
          <p:cNvSpPr/>
          <p:nvPr/>
        </p:nvSpPr>
        <p:spPr>
          <a:xfrm>
            <a:off x="444960" y="868680"/>
            <a:ext cx="6641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UML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 93"/>
          <p:cNvSpPr/>
          <p:nvPr/>
        </p:nvSpPr>
        <p:spPr>
          <a:xfrm>
            <a:off x="294120" y="3573720"/>
            <a:ext cx="2640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 94"/>
          <p:cNvSpPr/>
          <p:nvPr/>
        </p:nvSpPr>
        <p:spPr>
          <a:xfrm>
            <a:off x="294120" y="4015800"/>
            <a:ext cx="379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162;p 1"/>
          <p:cNvSpPr/>
          <p:nvPr/>
        </p:nvSpPr>
        <p:spPr>
          <a:xfrm rot="16200000">
            <a:off x="5189760" y="2448000"/>
            <a:ext cx="1141560" cy="310644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02" name="Image 38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72000" y="36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3" name="Google Shape;256;p 1" descr=""/>
          <p:cNvPicPr/>
          <p:nvPr/>
        </p:nvPicPr>
        <p:blipFill>
          <a:blip r:embed="rId2"/>
          <a:stretch/>
        </p:blipFill>
        <p:spPr>
          <a:xfrm>
            <a:off x="612000" y="1190160"/>
            <a:ext cx="3705120" cy="528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4" name="Google Shape;257;p 1" descr=""/>
          <p:cNvPicPr/>
          <p:nvPr/>
        </p:nvPicPr>
        <p:blipFill>
          <a:blip r:embed="rId3"/>
          <a:stretch/>
        </p:blipFill>
        <p:spPr>
          <a:xfrm>
            <a:off x="4355640" y="1190160"/>
            <a:ext cx="3707640" cy="525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5" name="Google Shape;258;p 1" descr=""/>
          <p:cNvPicPr/>
          <p:nvPr/>
        </p:nvPicPr>
        <p:blipFill>
          <a:blip r:embed="rId4"/>
          <a:stretch/>
        </p:blipFill>
        <p:spPr>
          <a:xfrm>
            <a:off x="8100000" y="1190160"/>
            <a:ext cx="3777480" cy="5251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6" name="Text 74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Flatpickr – Inquiry Form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 75"/>
          <p:cNvSpPr/>
          <p:nvPr/>
        </p:nvSpPr>
        <p:spPr>
          <a:xfrm>
            <a:off x="1798920" y="21780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457560" y="893160"/>
            <a:ext cx="11101320" cy="573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Google Shape;162;p 4"/>
          <p:cNvSpPr/>
          <p:nvPr/>
        </p:nvSpPr>
        <p:spPr>
          <a:xfrm rot="16200000">
            <a:off x="5040360" y="2298600"/>
            <a:ext cx="1440000" cy="3563640"/>
          </a:xfrm>
          <a:prstGeom prst="ellipse">
            <a:avLst/>
          </a:pr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0" name="Text 76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&lt;input type=”date”&gt;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 39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7200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2" name="Text 77"/>
          <p:cNvSpPr/>
          <p:nvPr/>
        </p:nvSpPr>
        <p:spPr>
          <a:xfrm>
            <a:off x="1798920" y="21780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275760" y="914400"/>
            <a:ext cx="11838600" cy="665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 82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Text 87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6" name="Image 40" descr="https://kimi-img.moonshot.cn/pub/slides/slides_tmpl/image/25-09-04-15:17:08-d2sjpt61bb2p4onbqdr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Text 88"/>
          <p:cNvSpPr/>
          <p:nvPr/>
        </p:nvSpPr>
        <p:spPr>
          <a:xfrm>
            <a:off x="3345840" y="5426640"/>
            <a:ext cx="849600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zh-Hant" sz="4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下一步行動與持續精進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Text 89"/>
          <p:cNvSpPr/>
          <p:nvPr/>
        </p:nvSpPr>
        <p:spPr>
          <a:xfrm>
            <a:off x="4986000" y="1524960"/>
            <a:ext cx="63871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defTabSz="914400">
              <a:lnSpc>
                <a:spcPct val="100000"/>
              </a:lnSpc>
            </a:pPr>
            <a:r>
              <a:rPr b="0" lang="zh-TW" sz="28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總結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Text 90"/>
          <p:cNvSpPr/>
          <p:nvPr/>
        </p:nvSpPr>
        <p:spPr>
          <a:xfrm>
            <a:off x="5286600" y="2271240"/>
            <a:ext cx="5785560" cy="19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zh-TW" sz="16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通過系統化的問題分析和創新的解決方案，我們成功克服了 </a:t>
            </a:r>
            <a:r>
              <a:rPr b="0" lang="en-US" sz="16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Great Stay Hotels </a:t>
            </a:r>
            <a:r>
              <a:rPr b="0" lang="zh-TW" sz="16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網站開發過程中的各種技術挑戰。每個問題的解決都基於深入的原因分析、最佳實踐的應用和團隊的緊密協作。這些經驗不僅確保了專案的成功交付，也為團隊未來面對類似挑戰提供了寶貴的參考框架。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 43" descr="https://kimi-img.moonshot.cn/pub/slides/slides_tmpl/image/25-09-04-15:17:06-d2sjpsm1bb2p4onbqdm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Text 95"/>
          <p:cNvSpPr/>
          <p:nvPr/>
        </p:nvSpPr>
        <p:spPr>
          <a:xfrm>
            <a:off x="444960" y="868680"/>
            <a:ext cx="6641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References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Text 96"/>
          <p:cNvSpPr/>
          <p:nvPr/>
        </p:nvSpPr>
        <p:spPr>
          <a:xfrm>
            <a:off x="294120" y="3573720"/>
            <a:ext cx="2640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Text 97"/>
          <p:cNvSpPr/>
          <p:nvPr/>
        </p:nvSpPr>
        <p:spPr>
          <a:xfrm>
            <a:off x="294120" y="4015800"/>
            <a:ext cx="379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5"/>
          <p:cNvSpPr/>
          <p:nvPr/>
        </p:nvSpPr>
        <p:spPr>
          <a:xfrm>
            <a:off x="1959840" y="1136160"/>
            <a:ext cx="7117920" cy="42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en-HK" sz="2400" strike="noStrike" u="none">
                <a:solidFill>
                  <a:srgbClr val="0070c0"/>
                </a:solidFill>
                <a:effectLst/>
                <a:uFillTx/>
                <a:latin typeface="MiSans"/>
                <a:ea typeface="MiSans"/>
              </a:rPr>
              <a:t>References 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00ff"/>
                </a:solidFill>
                <a:effectLst/>
                <a:uFillTx/>
                <a:latin typeface="MiSans"/>
                <a:ea typeface="MiSans"/>
                <a:hlinkClick r:id="rId1"/>
              </a:rPr>
              <a:t>https://themewagon.com/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00ff"/>
                </a:solidFill>
                <a:effectLst/>
                <a:uFillTx/>
                <a:latin typeface="MiSans"/>
                <a:ea typeface="MiSans"/>
                <a:hlinkClick r:id="rId2"/>
              </a:rPr>
              <a:t>https://www.deepseek.com/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00ff"/>
                </a:solidFill>
                <a:effectLst/>
                <a:uFillTx/>
                <a:latin typeface="MiSans"/>
                <a:ea typeface="MiSans"/>
                <a:hlinkClick r:id="rId3"/>
              </a:rPr>
              <a:t>https://copilot.microsoft.com/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00ff"/>
                </a:solidFill>
                <a:effectLst/>
                <a:uFillTx/>
                <a:latin typeface="MiSans"/>
                <a:ea typeface="MiSans"/>
                <a:hlinkClick r:id="rId4"/>
              </a:rPr>
              <a:t>https://careers.hyatt.com/en-US/careers/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00ff"/>
                </a:solidFill>
                <a:effectLst/>
                <a:uFillTx/>
                <a:latin typeface="MiSans"/>
                <a:ea typeface="MiSans"/>
                <a:hlinkClick r:id="rId5"/>
              </a:rPr>
              <a:t>https://www.doubao.com/chat/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00ff"/>
                </a:solidFill>
                <a:effectLst/>
                <a:uFillTx/>
                <a:latin typeface="MiSans"/>
                <a:ea typeface="MiSans"/>
                <a:hlinkClick r:id="rId6"/>
              </a:rPr>
              <a:t>https://www.kimi.com/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HK" sz="1800" strike="noStrike" u="sng">
                <a:solidFill>
                  <a:srgbClr val="0070c0"/>
                </a:solidFill>
                <a:effectLst/>
                <a:uFillTx/>
                <a:latin typeface="MiSans"/>
                <a:ea typeface="MiSans"/>
              </a:rPr>
              <a:t>https://www.pexels.com/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 44" descr="https://kimi-img.moonshot.cn/pub/slides/slides_tmpl/image/25-09-04-15:17:06-d2sjpsm1bb2p4onbqdm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Text 98"/>
          <p:cNvSpPr/>
          <p:nvPr/>
        </p:nvSpPr>
        <p:spPr>
          <a:xfrm>
            <a:off x="444960" y="868680"/>
            <a:ext cx="6641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Screen Captures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Text 99"/>
          <p:cNvSpPr/>
          <p:nvPr/>
        </p:nvSpPr>
        <p:spPr>
          <a:xfrm>
            <a:off x="294120" y="3573720"/>
            <a:ext cx="2640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Text 100"/>
          <p:cNvSpPr/>
          <p:nvPr/>
        </p:nvSpPr>
        <p:spPr>
          <a:xfrm>
            <a:off x="294120" y="4015800"/>
            <a:ext cx="379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 4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0" name="Google Shape;88;p 2" descr=""/>
          <p:cNvPicPr/>
          <p:nvPr/>
        </p:nvPicPr>
        <p:blipFill>
          <a:blip r:embed="rId2"/>
          <a:stretch/>
        </p:blipFill>
        <p:spPr>
          <a:xfrm>
            <a:off x="540000" y="1152000"/>
            <a:ext cx="11157120" cy="528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1" name="Text 1"/>
          <p:cNvSpPr/>
          <p:nvPr/>
        </p:nvSpPr>
        <p:spPr>
          <a:xfrm>
            <a:off x="1798920" y="18288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Home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 5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360" y="36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Google Shape;94;p 2" descr=""/>
          <p:cNvPicPr/>
          <p:nvPr/>
        </p:nvPicPr>
        <p:blipFill>
          <a:blip r:embed="rId2"/>
          <a:stretch/>
        </p:blipFill>
        <p:spPr>
          <a:xfrm>
            <a:off x="540000" y="1152000"/>
            <a:ext cx="11157120" cy="5289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4" name="Text 3"/>
          <p:cNvSpPr/>
          <p:nvPr/>
        </p:nvSpPr>
        <p:spPr>
          <a:xfrm>
            <a:off x="1870920" y="25488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About Us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 22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Google Shape;100;p 2" descr=""/>
          <p:cNvPicPr/>
          <p:nvPr/>
        </p:nvPicPr>
        <p:blipFill>
          <a:blip r:embed="rId2"/>
          <a:stretch/>
        </p:blipFill>
        <p:spPr>
          <a:xfrm>
            <a:off x="543960" y="1116000"/>
            <a:ext cx="11189160" cy="53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7" name="Text 5"/>
          <p:cNvSpPr/>
          <p:nvPr/>
        </p:nvSpPr>
        <p:spPr>
          <a:xfrm>
            <a:off x="1798920" y="21888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Hotel / Search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2" descr="https://kimi-img.moonshot.cn/pub/slides/slides_tmpl/image/25-09-04-15:17:07-d2sjpsu1bb2p4onbqdng.png"/>
          <p:cNvPicPr/>
          <p:nvPr/>
        </p:nvPicPr>
        <p:blipFill>
          <a:blip r:embed="rId1"/>
          <a:stretch/>
        </p:blipFill>
        <p:spPr>
          <a:xfrm>
            <a:off x="-146160" y="0"/>
            <a:ext cx="12203280" cy="6869880"/>
          </a:xfrm>
          <a:prstGeom prst="rect">
            <a:avLst/>
          </a:prstGeom>
          <a:noFill/>
          <a:ln w="0">
            <a:solidFill>
              <a:srgbClr val="0e8afe"/>
            </a:solidFill>
          </a:ln>
        </p:spPr>
      </p:pic>
      <p:pic>
        <p:nvPicPr>
          <p:cNvPr id="181" name="Picture 1" descr=""/>
          <p:cNvPicPr/>
          <p:nvPr/>
        </p:nvPicPr>
        <p:blipFill>
          <a:blip r:embed="rId2"/>
          <a:stretch/>
        </p:blipFill>
        <p:spPr>
          <a:xfrm>
            <a:off x="8285760" y="4897800"/>
            <a:ext cx="3528720" cy="19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Google Shape;71;p 1" descr=""/>
          <p:cNvPicPr/>
          <p:nvPr/>
        </p:nvPicPr>
        <p:blipFill>
          <a:blip r:embed="rId3"/>
          <a:stretch/>
        </p:blipFill>
        <p:spPr>
          <a:xfrm>
            <a:off x="2880000" y="0"/>
            <a:ext cx="8277120" cy="69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TextBox 1"/>
          <p:cNvSpPr/>
          <p:nvPr/>
        </p:nvSpPr>
        <p:spPr>
          <a:xfrm>
            <a:off x="457200" y="1588680"/>
            <a:ext cx="15199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User Stories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 6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9" name="Google Shape;106;p 2" descr=""/>
          <p:cNvPicPr/>
          <p:nvPr/>
        </p:nvPicPr>
        <p:blipFill>
          <a:blip r:embed="rId2"/>
          <a:stretch/>
        </p:blipFill>
        <p:spPr>
          <a:xfrm>
            <a:off x="540000" y="1116000"/>
            <a:ext cx="11157120" cy="53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0" name="Text 4"/>
          <p:cNvSpPr/>
          <p:nvPr/>
        </p:nvSpPr>
        <p:spPr>
          <a:xfrm>
            <a:off x="1906920" y="21888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Individual Hotel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 7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2" name="Google Shape;112;p 2" descr=""/>
          <p:cNvPicPr/>
          <p:nvPr/>
        </p:nvPicPr>
        <p:blipFill>
          <a:blip r:embed="rId2"/>
          <a:stretch/>
        </p:blipFill>
        <p:spPr>
          <a:xfrm>
            <a:off x="615600" y="1188000"/>
            <a:ext cx="11081520" cy="536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Text 7"/>
          <p:cNvSpPr/>
          <p:nvPr/>
        </p:nvSpPr>
        <p:spPr>
          <a:xfrm>
            <a:off x="1798920" y="21888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Inquiry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 8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Google Shape;118;p 2" descr=""/>
          <p:cNvPicPr/>
          <p:nvPr/>
        </p:nvPicPr>
        <p:blipFill>
          <a:blip r:embed="rId2"/>
          <a:stretch/>
        </p:blipFill>
        <p:spPr>
          <a:xfrm>
            <a:off x="576000" y="1152000"/>
            <a:ext cx="11153520" cy="539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6" name="Text 6"/>
          <p:cNvSpPr/>
          <p:nvPr/>
        </p:nvSpPr>
        <p:spPr>
          <a:xfrm>
            <a:off x="1798920" y="21888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News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 10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8" name="Google Shape;124;p 1" descr=""/>
          <p:cNvPicPr/>
          <p:nvPr/>
        </p:nvPicPr>
        <p:blipFill>
          <a:blip r:embed="rId2"/>
          <a:stretch/>
        </p:blipFill>
        <p:spPr>
          <a:xfrm>
            <a:off x="615600" y="1188000"/>
            <a:ext cx="11081520" cy="521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Text 9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Individual Article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 11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Text 8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Jobs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2" name="Google Shape;130;p 2" descr=""/>
          <p:cNvPicPr/>
          <p:nvPr/>
        </p:nvPicPr>
        <p:blipFill>
          <a:blip r:embed="rId2"/>
          <a:stretch/>
        </p:blipFill>
        <p:spPr>
          <a:xfrm>
            <a:off x="643320" y="1164240"/>
            <a:ext cx="11089800" cy="531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 12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Google Shape;136;p 2" descr=""/>
          <p:cNvPicPr/>
          <p:nvPr/>
        </p:nvPicPr>
        <p:blipFill>
          <a:blip r:embed="rId2"/>
          <a:stretch/>
        </p:blipFill>
        <p:spPr>
          <a:xfrm>
            <a:off x="633960" y="1152000"/>
            <a:ext cx="11063160" cy="521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5" name="Text 11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Individual Job Listing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 13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36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Google Shape;142;p 2" descr=""/>
          <p:cNvPicPr/>
          <p:nvPr/>
        </p:nvPicPr>
        <p:blipFill>
          <a:blip r:embed="rId2"/>
          <a:stretch/>
        </p:blipFill>
        <p:spPr>
          <a:xfrm>
            <a:off x="648000" y="1188000"/>
            <a:ext cx="10977120" cy="521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8" name="Text 10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FAQs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Image 14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Google Shape;148;p 2" descr=""/>
          <p:cNvPicPr/>
          <p:nvPr/>
        </p:nvPicPr>
        <p:blipFill>
          <a:blip r:embed="rId2"/>
          <a:stretch/>
        </p:blipFill>
        <p:spPr>
          <a:xfrm>
            <a:off x="612000" y="1188000"/>
            <a:ext cx="11085120" cy="518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1" name="Text 13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Contact Us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 15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3" name="Google Shape;154;p 2" descr=""/>
          <p:cNvPicPr/>
          <p:nvPr/>
        </p:nvPicPr>
        <p:blipFill>
          <a:blip r:embed="rId2"/>
          <a:stretch/>
        </p:blipFill>
        <p:spPr>
          <a:xfrm>
            <a:off x="579960" y="1160640"/>
            <a:ext cx="11117160" cy="524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Text 12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Register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 16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6" name="Google Shape;160;p 2" descr=""/>
          <p:cNvPicPr/>
          <p:nvPr/>
        </p:nvPicPr>
        <p:blipFill>
          <a:blip r:embed="rId2"/>
          <a:stretch/>
        </p:blipFill>
        <p:spPr>
          <a:xfrm>
            <a:off x="641160" y="1192320"/>
            <a:ext cx="11055960" cy="535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7" name="Text 16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Login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46" descr="https://kimi-img.moonshot.cn/pub/slides/slides_tmpl/image/25-09-04-15:17:07-d2sjpsu1bb2p4onbqdng.png"/>
          <p:cNvPicPr/>
          <p:nvPr/>
        </p:nvPicPr>
        <p:blipFill>
          <a:blip r:embed="rId1"/>
          <a:stretch/>
        </p:blipFill>
        <p:spPr>
          <a:xfrm>
            <a:off x="-146160" y="0"/>
            <a:ext cx="12203280" cy="6869880"/>
          </a:xfrm>
          <a:prstGeom prst="rect">
            <a:avLst/>
          </a:prstGeom>
          <a:noFill/>
          <a:ln w="0">
            <a:solidFill>
              <a:srgbClr val="0e8afe"/>
            </a:solidFill>
          </a:ln>
        </p:spPr>
      </p:pic>
      <p:pic>
        <p:nvPicPr>
          <p:cNvPr id="185" name="Picture 4" descr=""/>
          <p:cNvPicPr/>
          <p:nvPr/>
        </p:nvPicPr>
        <p:blipFill>
          <a:blip r:embed="rId2"/>
          <a:stretch/>
        </p:blipFill>
        <p:spPr>
          <a:xfrm>
            <a:off x="8285760" y="4897800"/>
            <a:ext cx="3528720" cy="1972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Box 2"/>
          <p:cNvSpPr/>
          <p:nvPr/>
        </p:nvSpPr>
        <p:spPr>
          <a:xfrm>
            <a:off x="502560" y="1458720"/>
            <a:ext cx="2025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Database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3493440" y="22680"/>
            <a:ext cx="7250040" cy="938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 17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9" name="Google Shape;166;p 2" descr=""/>
          <p:cNvPicPr/>
          <p:nvPr/>
        </p:nvPicPr>
        <p:blipFill>
          <a:blip r:embed="rId2"/>
          <a:stretch/>
        </p:blipFill>
        <p:spPr>
          <a:xfrm>
            <a:off x="612000" y="1155600"/>
            <a:ext cx="11085120" cy="532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0" name="Text 14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Dashboard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 41" descr="https://kimi-img.moonshot.cn/pub/slides/slides_tmpl/image/25-09-04-15:17:14-d2sjpum1bb2p4onbqe70.png"/>
          <p:cNvPicPr/>
          <p:nvPr/>
        </p:nvPicPr>
        <p:blipFill>
          <a:blip r:embed="rId1"/>
          <a:stretch/>
        </p:blipFill>
        <p:spPr>
          <a:xfrm>
            <a:off x="0" y="-79920"/>
            <a:ext cx="12330360" cy="693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Text 83"/>
          <p:cNvSpPr/>
          <p:nvPr/>
        </p:nvSpPr>
        <p:spPr>
          <a:xfrm>
            <a:off x="571680" y="5009400"/>
            <a:ext cx="205668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3" name="Text 84"/>
          <p:cNvSpPr/>
          <p:nvPr/>
        </p:nvSpPr>
        <p:spPr>
          <a:xfrm>
            <a:off x="571680" y="4593600"/>
            <a:ext cx="308844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3" descr="https://kimi-img.moonshot.cn/pub/slides/slides_tmpl/image/25-09-04-15:17:06-d2sjpsm1bb2p4onbqdm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Text 85"/>
          <p:cNvSpPr/>
          <p:nvPr/>
        </p:nvSpPr>
        <p:spPr>
          <a:xfrm>
            <a:off x="444960" y="868680"/>
            <a:ext cx="6641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Template Source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Text 86"/>
          <p:cNvSpPr/>
          <p:nvPr/>
        </p:nvSpPr>
        <p:spPr>
          <a:xfrm>
            <a:off x="294120" y="3573720"/>
            <a:ext cx="2640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91"/>
          <p:cNvSpPr/>
          <p:nvPr/>
        </p:nvSpPr>
        <p:spPr>
          <a:xfrm>
            <a:off x="294120" y="4015800"/>
            <a:ext cx="379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 30" descr="https://kimi-img.moonshot.cn/pub/slides/slides_tmpl/image/25-09-04-15:17:13-d2sjpue1bb2p4onbqe4g.jpe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3" name="Text 2"/>
          <p:cNvSpPr/>
          <p:nvPr/>
        </p:nvSpPr>
        <p:spPr>
          <a:xfrm>
            <a:off x="1798920" y="218520"/>
            <a:ext cx="841032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4000" strike="noStrike" u="none">
                <a:solidFill>
                  <a:srgbClr val="098ff8"/>
                </a:solidFill>
                <a:effectLst/>
                <a:uFillTx/>
                <a:latin typeface="MiSans"/>
                <a:ea typeface="MiSans"/>
              </a:rPr>
              <a:t>South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4" name="Google Shape;59;p 2" descr=""/>
          <p:cNvPicPr/>
          <p:nvPr/>
        </p:nvPicPr>
        <p:blipFill>
          <a:blip r:embed="rId2"/>
          <a:stretch/>
        </p:blipFill>
        <p:spPr>
          <a:xfrm>
            <a:off x="635040" y="1188000"/>
            <a:ext cx="11062080" cy="525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 9" descr="https://kimi-img.moonshot.cn/pub/slides/slides_tmpl/image/25-09-04-15:17:06-d2sjpsm1bb2p4onbqdm0.png"/>
          <p:cNvPicPr/>
          <p:nvPr/>
        </p:nvPicPr>
        <p:blipFill>
          <a:blip r:embed="rId1"/>
          <a:stretch/>
        </p:blipFill>
        <p:spPr>
          <a:xfrm>
            <a:off x="0" y="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Text 15"/>
          <p:cNvSpPr/>
          <p:nvPr/>
        </p:nvSpPr>
        <p:spPr>
          <a:xfrm>
            <a:off x="444960" y="868680"/>
            <a:ext cx="66416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4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網站開發困難與解決方案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 19"/>
          <p:cNvSpPr/>
          <p:nvPr/>
        </p:nvSpPr>
        <p:spPr>
          <a:xfrm>
            <a:off x="294120" y="3573720"/>
            <a:ext cx="2640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 20"/>
          <p:cNvSpPr/>
          <p:nvPr/>
        </p:nvSpPr>
        <p:spPr>
          <a:xfrm>
            <a:off x="294120" y="4015800"/>
            <a:ext cx="379152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21" descr="https://kimi-img.moonshot.cn/pub/slides/slides_tmpl/image/25-09-04-15:17:07-d2sjpsu1bb2p4onbqdo0.jpeg"/>
          <p:cNvPicPr/>
          <p:nvPr/>
        </p:nvPicPr>
        <p:blipFill>
          <a:blip r:embed="rId1"/>
          <a:stretch/>
        </p:blipFill>
        <p:spPr>
          <a:xfrm>
            <a:off x="0" y="18000"/>
            <a:ext cx="12188880" cy="6854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Text 17"/>
          <p:cNvSpPr/>
          <p:nvPr/>
        </p:nvSpPr>
        <p:spPr>
          <a:xfrm>
            <a:off x="6472080" y="1630080"/>
            <a:ext cx="6306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前端模板系統問題</a:t>
            </a:r>
            <a:r>
              <a:rPr b="1" lang="en-HK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 – </a:t>
            </a:r>
            <a:r>
              <a:rPr b="1" lang="en-HK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pulldown menu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Text 18"/>
          <p:cNvSpPr/>
          <p:nvPr/>
        </p:nvSpPr>
        <p:spPr>
          <a:xfrm>
            <a:off x="6472080" y="2425680"/>
            <a:ext cx="58636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前端模板系統問題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- accordion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Text 25"/>
          <p:cNvSpPr/>
          <p:nvPr/>
        </p:nvSpPr>
        <p:spPr>
          <a:xfrm>
            <a:off x="6472080" y="3221280"/>
            <a:ext cx="586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前端模板系統問題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- modal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Text 26"/>
          <p:cNvSpPr/>
          <p:nvPr/>
        </p:nvSpPr>
        <p:spPr>
          <a:xfrm>
            <a:off x="6472080" y="4016520"/>
            <a:ext cx="586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動態互動功能失效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Text 27"/>
          <p:cNvSpPr/>
          <p:nvPr/>
        </p:nvSpPr>
        <p:spPr>
          <a:xfrm>
            <a:off x="6472080" y="4812120"/>
            <a:ext cx="586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網站效能優化挑戰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- i18n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 28"/>
          <p:cNvSpPr/>
          <p:nvPr/>
        </p:nvSpPr>
        <p:spPr>
          <a:xfrm>
            <a:off x="6472080" y="5607720"/>
            <a:ext cx="5863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TW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網站效能優化挑戰 </a:t>
            </a:r>
            <a:r>
              <a:rPr b="1" lang="en-US" sz="2000" strike="noStrike" u="none">
                <a:solidFill>
                  <a:srgbClr val="ffffff"/>
                </a:solidFill>
                <a:effectLst/>
                <a:uFillTx/>
                <a:latin typeface="MiSans"/>
                <a:ea typeface="MiSans"/>
              </a:rPr>
              <a:t>- date picker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6" name="Picture 5" descr=""/>
          <p:cNvPicPr/>
          <p:nvPr/>
        </p:nvPicPr>
        <p:blipFill>
          <a:blip r:embed="rId2"/>
          <a:stretch/>
        </p:blipFill>
        <p:spPr>
          <a:xfrm>
            <a:off x="901440" y="1510200"/>
            <a:ext cx="4599360" cy="4717080"/>
          </a:xfrm>
          <a:prstGeom prst="rect">
            <a:avLst/>
          </a:prstGeom>
          <a:noFill/>
          <a:ln w="0">
            <a:noFill/>
          </a:ln>
          <a:effectLst>
            <a:softEdge rad="112680"/>
          </a:effectLst>
        </p:spPr>
      </p:pic>
    </p:spTree>
  </p:cSld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Application>LibreOffice/25.2.6.2$Linux_X86_64 LibreOffice_project/40d1a0e1d5bdf1afaeae24d9ece32bbb00fa66a4</Application>
  <AppVersion>15.0000</AppVersion>
  <Words>955</Words>
  <Paragraphs>118</Paragraphs>
  <Company>Moonshot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2025-10-24T09:22:20Z</dcterms:created>
  <dc:creator>Kimi</dc:creator>
  <dc:description/>
  <dc:language>zh-Hant</dc:language>
  <cp:lastModifiedBy/>
  <dcterms:modified xsi:type="dcterms:W3CDTF">2025-11-03T12:08:40Z</dcterms:modified>
  <cp:revision>97</cp:revision>
  <dc:subject>網站開發難關與破解之道</dc:subject>
  <dc:title>網站開發難關與破解之道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{"Label":"網站開發難關與破解之道","ContentProducer":"001191110108MACG2KBH8F10000","ProduceID":"d3tk9l1ic4u6o9q0h8m0","ReservedCode1":"","ContentPropagator":"001191110108MACG2KBH8F20000","PropagateID":"d3tk9l1ic4u6o9q0h8m0","ReservedCode2":""}</vt:lpwstr>
  </property>
  <property fmtid="{D5CDD505-2E9C-101B-9397-08002B2CF9AE}" pid="3" name="Notes">
    <vt:r8>10</vt:r8>
  </property>
  <property fmtid="{D5CDD505-2E9C-101B-9397-08002B2CF9AE}" pid="4" name="PresentationFormat">
    <vt:lpwstr>Widescreen</vt:lpwstr>
  </property>
  <property fmtid="{D5CDD505-2E9C-101B-9397-08002B2CF9AE}" pid="5" name="Slides">
    <vt:r8>48</vt:r8>
  </property>
</Properties>
</file>